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6"/>
  </p:notesMasterIdLst>
  <p:handoutMasterIdLst>
    <p:handoutMasterId r:id="rId27"/>
  </p:handoutMasterIdLst>
  <p:sldIdLst>
    <p:sldId id="265" r:id="rId3"/>
    <p:sldId id="283" r:id="rId4"/>
    <p:sldId id="305" r:id="rId5"/>
    <p:sldId id="286" r:id="rId6"/>
    <p:sldId id="302" r:id="rId7"/>
    <p:sldId id="287" r:id="rId8"/>
    <p:sldId id="288" r:id="rId9"/>
    <p:sldId id="290" r:id="rId10"/>
    <p:sldId id="291" r:id="rId11"/>
    <p:sldId id="307" r:id="rId12"/>
    <p:sldId id="292" r:id="rId13"/>
    <p:sldId id="306" r:id="rId14"/>
    <p:sldId id="298" r:id="rId15"/>
    <p:sldId id="308" r:id="rId16"/>
    <p:sldId id="309" r:id="rId17"/>
    <p:sldId id="315" r:id="rId18"/>
    <p:sldId id="301" r:id="rId19"/>
    <p:sldId id="311" r:id="rId20"/>
    <p:sldId id="310" r:id="rId21"/>
    <p:sldId id="256" r:id="rId22"/>
    <p:sldId id="299" r:id="rId23"/>
    <p:sldId id="314" r:id="rId24"/>
    <p:sldId id="300" r:id="rId25"/>
  </p:sldIdLst>
  <p:sldSz cx="12188825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2912EAC1-7E8C-401B-A66B-3B4E486022B7}">
          <p14:sldIdLst>
            <p14:sldId id="265"/>
            <p14:sldId id="283"/>
            <p14:sldId id="284"/>
            <p14:sldId id="285"/>
            <p14:sldId id="286"/>
            <p14:sldId id="287"/>
            <p14:sldId id="288"/>
            <p14:sldId id="290"/>
            <p14:sldId id="291"/>
            <p14:sldId id="292"/>
            <p14:sldId id="293"/>
            <p14:sldId id="298"/>
            <p14:sldId id="301"/>
          </p14:sldIdLst>
        </p14:section>
        <p14:section name="Раздел без заголовка" id="{EFDDF50C-AD5A-4B1F-98F3-724910AB5C93}">
          <p14:sldIdLst>
            <p14:sldId id="256"/>
            <p14:sldId id="299"/>
            <p14:sldId id="300"/>
            <p14:sldId id="295"/>
            <p14:sldId id="296"/>
            <p14:sldId id="29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3936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2544">
          <p15:clr>
            <a:srgbClr val="A4A3A4"/>
          </p15:clr>
        </p15:guide>
        <p15:guide id="5" orient="horz" pos="1008">
          <p15:clr>
            <a:srgbClr val="A4A3A4"/>
          </p15:clr>
        </p15:guide>
        <p15:guide id="6" orient="horz" pos="384">
          <p15:clr>
            <a:srgbClr val="A4A3A4"/>
          </p15:clr>
        </p15:guide>
        <p15:guide id="7" orient="horz" pos="3312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527">
          <p15:clr>
            <a:srgbClr val="A4A3A4"/>
          </p15:clr>
        </p15:guide>
        <p15:guide id="12" pos="7151">
          <p15:clr>
            <a:srgbClr val="A4A3A4"/>
          </p15:clr>
        </p15:guide>
        <p15:guide id="13" pos="4127">
          <p15:clr>
            <a:srgbClr val="A4A3A4"/>
          </p15:clr>
        </p15:guide>
        <p15:guide id="14" pos="4415">
          <p15:clr>
            <a:srgbClr val="A4A3A4"/>
          </p15:clr>
        </p15:guide>
        <p15:guide id="15" pos="2687">
          <p15:clr>
            <a:srgbClr val="A4A3A4"/>
          </p15:clr>
        </p15:guide>
        <p15:guide id="16" pos="383">
          <p15:clr>
            <a:srgbClr val="A4A3A4"/>
          </p15:clr>
        </p15:guide>
        <p15:guide id="17" pos="7295">
          <p15:clr>
            <a:srgbClr val="A4A3A4"/>
          </p15:clr>
        </p15:guide>
        <p15:guide id="18" pos="5327">
          <p15:clr>
            <a:srgbClr val="A4A3A4"/>
          </p15:clr>
        </p15:guide>
        <p15:guide id="19" pos="381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212">
          <p15:clr>
            <a:srgbClr val="A4A3A4"/>
          </p15:clr>
        </p15:guide>
        <p15:guide id="2" pos="293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029" autoAdjust="0"/>
    <p:restoredTop sz="89734" autoAdjust="0"/>
  </p:normalViewPr>
  <p:slideViewPr>
    <p:cSldViewPr showGuides="1">
      <p:cViewPr>
        <p:scale>
          <a:sx n="73" d="100"/>
          <a:sy n="73" d="100"/>
        </p:scale>
        <p:origin x="-582" y="168"/>
      </p:cViewPr>
      <p:guideLst>
        <p:guide orient="horz" pos="2160"/>
        <p:guide orient="horz" pos="3936"/>
        <p:guide orient="horz" pos="1152"/>
        <p:guide orient="horz" pos="2544"/>
        <p:guide orient="horz" pos="1008"/>
        <p:guide orient="horz" pos="384"/>
        <p:guide orient="horz" pos="3312"/>
        <p:guide pos="3839"/>
        <p:guide pos="959"/>
        <p:guide pos="6719"/>
        <p:guide pos="527"/>
        <p:guide pos="7151"/>
        <p:guide pos="4127"/>
        <p:guide pos="4415"/>
        <p:guide pos="26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1734" y="72"/>
      </p:cViewPr>
      <p:guideLst>
        <p:guide orient="horz" pos="2212"/>
        <p:guide pos="293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39FF845-BB4A-479D-8C06-522C1DBAB2F9}" type="datetimeFigureOut">
              <a:rPr lang="ru-RU"/>
              <a:pPr/>
              <a:t>06.02.2020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4FD142E-5B44-489E-8F73-9E67242E680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1961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ru-RU"/>
              <a:pPr/>
              <a:t>06.02.2020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7050"/>
            <a:ext cx="46799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30910" y="3335972"/>
            <a:ext cx="7447280" cy="31603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pPr algn="r" defTabSz="914400">
                <a:buNone/>
              </a:pPr>
              <a:t>1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7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8795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8191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8191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8795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603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5478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603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603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pPr algn="r" defTabSz="914400">
                <a:buNone/>
              </a:pPr>
              <a:t>20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7497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603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22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9218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9218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7589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0726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8920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8795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1234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0892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731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4" y="1600201"/>
            <a:ext cx="9144000" cy="2971799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2" y="4724400"/>
            <a:ext cx="9144001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ра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670662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вертикаль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0935425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7141548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3768853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2" y="609600"/>
            <a:ext cx="80756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792116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альтернати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2182084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" y="609600"/>
            <a:ext cx="8075611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9008427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альтернати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4" y="609600"/>
            <a:ext cx="8075611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0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3485590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я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0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9166623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дно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1218895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7357850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ертикальное изображение титульного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70088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237411" y="1600200"/>
            <a:ext cx="4343402" cy="3733800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noProof="0" dirty="0" smtClean="0"/>
              <a:t>Щелкните, чтобы ввести имя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37411" y="5562600"/>
            <a:ext cx="4343401" cy="762000"/>
          </a:xfrm>
        </p:spPr>
        <p:txBody>
          <a:bodyPr anchor="b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8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37411" y="533400"/>
            <a:ext cx="4343402" cy="838200"/>
          </a:xfrm>
        </p:spPr>
        <p:txBody>
          <a:bodyPr anchor="ctr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b="0" baseline="0">
                <a:solidFill>
                  <a:schemeClr val="accent2"/>
                </a:solidFill>
              </a:defRPr>
            </a:lvl1pPr>
            <a:lvl2pPr marL="0" indent="0" algn="r">
              <a:buNone/>
              <a:defRPr sz="5400" b="0" baseline="0">
                <a:solidFill>
                  <a:schemeClr val="bg1"/>
                </a:solidFill>
              </a:defRPr>
            </a:lvl2pPr>
            <a:lvl3pPr marL="0" indent="0" algn="r">
              <a:buNone/>
              <a:defRPr sz="5400" b="0" baseline="0">
                <a:solidFill>
                  <a:schemeClr val="bg1"/>
                </a:solidFill>
              </a:defRPr>
            </a:lvl3pPr>
            <a:lvl4pPr marL="0" indent="0" algn="r">
              <a:buNone/>
              <a:defRPr sz="5400" b="0" baseline="0">
                <a:solidFill>
                  <a:schemeClr val="bg1"/>
                </a:solidFill>
              </a:defRPr>
            </a:lvl4pPr>
            <a:lvl5pPr marL="0" indent="0" algn="r">
              <a:buNone/>
              <a:defRPr sz="5400" b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dirty="0" smtClean="0"/>
              <a:t>Год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2872671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514600"/>
            <a:ext cx="9144000" cy="28956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257300"/>
            <a:ext cx="9144000" cy="1143000"/>
          </a:xfrm>
        </p:spPr>
        <p:txBody>
          <a:bodyPr anchor="t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2" y="1828800"/>
            <a:ext cx="4419599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6814" y="1828800"/>
            <a:ext cx="4419600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986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986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1613" y="762000"/>
            <a:ext cx="5029200" cy="2667000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3200" b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795" y="609600"/>
            <a:ext cx="5473580" cy="5638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 baseline="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3" y="3581400"/>
            <a:ext cx="5029200" cy="24384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604653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1614" y="762000"/>
            <a:ext cx="5029200" cy="26670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4" y="3581400"/>
            <a:ext cx="5029200" cy="24384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524001" cy="56388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евое 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661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661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3325943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ое 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3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38202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Четыре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63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4109756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0716460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Четыре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3993763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Шес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0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4158735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евое изображение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1" y="608076"/>
            <a:ext cx="6035040" cy="5641848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138773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ое изображение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0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620990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9144002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770812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ru-RU" noProof="0" smtClean="0"/>
              <a:pPr/>
              <a:t>06.02.2020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2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99612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8" r:id="rId3"/>
    <p:sldLayoutId id="2147483669" r:id="rId4"/>
    <p:sldLayoutId id="2147483670" r:id="rId5"/>
    <p:sldLayoutId id="2147483663" r:id="rId6"/>
    <p:sldLayoutId id="2147483667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65" r:id="rId14"/>
    <p:sldLayoutId id="2147483677" r:id="rId15"/>
    <p:sldLayoutId id="2147483664" r:id="rId16"/>
    <p:sldLayoutId id="2147483678" r:id="rId17"/>
    <p:sldLayoutId id="2147483679" r:id="rId18"/>
    <p:sldLayoutId id="2147483662" r:id="rId19"/>
    <p:sldLayoutId id="2147483650" r:id="rId20"/>
    <p:sldLayoutId id="2147483651" r:id="rId21"/>
    <p:sldLayoutId id="2147483652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88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04088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976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79576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26464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55064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01952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998068" y="2285992"/>
            <a:ext cx="6264696" cy="1500198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ru-RU" sz="2400" dirty="0" smtClean="0"/>
              <a:t>Дети дошкольного возраста</a:t>
            </a:r>
            <a:br>
              <a:rPr lang="ru-RU" sz="2400" dirty="0" smtClean="0"/>
            </a:br>
            <a:r>
              <a:rPr lang="ru-RU" sz="2400" dirty="0" smtClean="0"/>
              <a:t> 6 - 7 лет</a:t>
            </a:r>
            <a:br>
              <a:rPr lang="ru-RU" sz="2400" dirty="0" smtClean="0"/>
            </a:br>
            <a:r>
              <a:rPr lang="ru-RU" sz="2400" dirty="0" smtClean="0"/>
              <a:t>Образовательное событие </a:t>
            </a:r>
            <a:br>
              <a:rPr lang="ru-RU" sz="2400" dirty="0" smtClean="0"/>
            </a:br>
            <a:r>
              <a:rPr lang="ru-RU" sz="2400" dirty="0" smtClean="0"/>
              <a:t>«Мир вокруг нас.»</a:t>
            </a:r>
            <a:r>
              <a:rPr lang="ru-RU" sz="2400" dirty="0">
                <a:latin typeface="Cambria"/>
              </a:rPr>
              <a:t/>
            </a:r>
            <a:br>
              <a:rPr lang="ru-RU" sz="2400" dirty="0">
                <a:latin typeface="Cambria"/>
              </a:rPr>
            </a:br>
            <a:endParaRPr lang="ru-RU" sz="24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523172" y="4714884"/>
            <a:ext cx="4282793" cy="1571636"/>
          </a:xfrm>
        </p:spPr>
        <p:txBody>
          <a:bodyPr>
            <a:normAutofit fontScale="25000" lnSpcReduction="20000"/>
          </a:bodyPr>
          <a:lstStyle/>
          <a:p>
            <a:pPr algn="r"/>
            <a:endParaRPr lang="ru-RU" sz="3500" b="1" dirty="0" smtClean="0"/>
          </a:p>
          <a:p>
            <a:pPr algn="r"/>
            <a:endParaRPr lang="ru-RU" sz="3500" b="1" dirty="0" smtClean="0"/>
          </a:p>
          <a:p>
            <a:pPr algn="r"/>
            <a:r>
              <a:rPr lang="ru-RU" sz="5600" b="1" dirty="0" smtClean="0"/>
              <a:t>,</a:t>
            </a:r>
          </a:p>
          <a:p>
            <a:pPr algn="r"/>
            <a:r>
              <a:rPr lang="ru-RU" sz="5600" b="1" dirty="0" smtClean="0"/>
              <a:t>Воспитатель: </a:t>
            </a:r>
            <a:r>
              <a:rPr lang="ru-RU" sz="5600" b="1" dirty="0" err="1" smtClean="0"/>
              <a:t>Карпиек</a:t>
            </a:r>
            <a:r>
              <a:rPr lang="ru-RU" sz="5600" b="1" dirty="0" smtClean="0"/>
              <a:t> Ирина Петровна </a:t>
            </a:r>
          </a:p>
          <a:p>
            <a:pPr algn="r"/>
            <a:r>
              <a:rPr lang="ru-RU" sz="5600" b="1" dirty="0" smtClean="0"/>
              <a:t>МБДОУ Аннинский </a:t>
            </a:r>
            <a:r>
              <a:rPr lang="ru-RU" sz="5600" b="1" dirty="0" err="1" smtClean="0"/>
              <a:t>д</a:t>
            </a:r>
            <a:r>
              <a:rPr lang="ru-RU" sz="5600" b="1" dirty="0" smtClean="0"/>
              <a:t>/с ОРВ «Росток» Воронежская область пгт. Анна</a:t>
            </a:r>
          </a:p>
          <a:p>
            <a:pPr algn="r"/>
            <a:endParaRPr lang="ru-RU" sz="5600" b="1" dirty="0" smtClean="0"/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5600" b="1" dirty="0" smtClean="0"/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56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3022263" y="478001"/>
            <a:ext cx="6336704" cy="838200"/>
          </a:xfrm>
        </p:spPr>
        <p:txBody>
          <a:bodyPr/>
          <a:lstStyle/>
          <a:p>
            <a:pPr marL="0" indent="0" algn="ctr" defTabSz="914400">
              <a:lnSpc>
                <a:spcPct val="85000"/>
              </a:lnSpc>
              <a:spcBef>
                <a:spcPts val="1800"/>
              </a:spcBef>
              <a:buNone/>
            </a:pPr>
            <a:r>
              <a:rPr lang="ru-RU" sz="3600" b="0" i="0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2019 – 2020</a:t>
            </a:r>
            <a:r>
              <a:rPr lang="ru-RU" sz="3600" b="0" i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 </a:t>
            </a:r>
            <a:r>
              <a:rPr lang="ru-RU" sz="3600" b="0" i="0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учебный год</a:t>
            </a:r>
            <a:endParaRPr lang="ru-RU" sz="3600" b="0" i="0" baseline="0" dirty="0">
              <a:solidFill>
                <a:srgbClr val="1E83DE"/>
              </a:solidFill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20191121_15231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-756" r="375"/>
          <a:stretch>
            <a:fillRect/>
          </a:stretch>
        </p:blipFill>
        <p:spPr>
          <a:xfrm>
            <a:off x="236496" y="928670"/>
            <a:ext cx="3500462" cy="4974166"/>
          </a:xfrm>
        </p:spPr>
      </p:pic>
      <p:sp>
        <p:nvSpPr>
          <p:cNvPr id="4" name="Прямоугольник 3"/>
          <p:cNvSpPr/>
          <p:nvPr/>
        </p:nvSpPr>
        <p:spPr>
          <a:xfrm>
            <a:off x="4951404" y="428604"/>
            <a:ext cx="2666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АКТИВНЫЙ СЕКТОР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7934" y="5929330"/>
            <a:ext cx="371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2.5 Активный сектор - сюжетно-ролевая игра «Кухня». </a:t>
            </a:r>
            <a:endParaRPr lang="ru-RU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08463" y="6000768"/>
            <a:ext cx="35718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2.6 Активный сектор – сюжетно-ролевая  игра «Дочки-матери» («Моя семья»),</a:t>
            </a:r>
            <a:endParaRPr lang="ru-RU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Рисунок 13" descr="IMG_20191121_152232.jpg"/>
          <p:cNvPicPr>
            <a:picLocks noGrp="1" noChangeAspect="1"/>
          </p:cNvPicPr>
          <p:nvPr>
            <p:ph type="pic" idx="10"/>
          </p:nvPr>
        </p:nvPicPr>
        <p:blipFill>
          <a:blip r:embed="rId3" cstate="print"/>
          <a:srcRect l="12977" t="1267" r="-131" b="10050"/>
          <a:stretch>
            <a:fillRect/>
          </a:stretch>
        </p:blipFill>
        <p:spPr>
          <a:xfrm>
            <a:off x="4022710" y="1000108"/>
            <a:ext cx="3714776" cy="4929222"/>
          </a:xfrm>
        </p:spPr>
      </p:pic>
      <p:pic>
        <p:nvPicPr>
          <p:cNvPr id="15" name="Рисунок 14" descr="IMG_20191121_152232.jpg"/>
          <p:cNvPicPr>
            <a:picLocks noChangeAspect="1"/>
          </p:cNvPicPr>
          <p:nvPr/>
        </p:nvPicPr>
        <p:blipFill>
          <a:blip r:embed="rId4" cstate="print"/>
          <a:srcRect l="3409" t="26467" r="55556" b="17928"/>
          <a:stretch>
            <a:fillRect/>
          </a:stretch>
        </p:blipFill>
        <p:spPr>
          <a:xfrm>
            <a:off x="7951800" y="1000108"/>
            <a:ext cx="4000528" cy="488765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</p:pic>
      <p:sp>
        <p:nvSpPr>
          <p:cNvPr id="16" name="Прямоугольник 15"/>
          <p:cNvSpPr/>
          <p:nvPr/>
        </p:nvSpPr>
        <p:spPr>
          <a:xfrm>
            <a:off x="7951800" y="6000768"/>
            <a:ext cx="3929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2.7 Активный сектор – сюжетно-ролевая  игра «Салон красоты»,.</a:t>
            </a:r>
            <a:endParaRPr lang="ru-RU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6497" y="5929330"/>
            <a:ext cx="3500461" cy="785818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2.8 Активный </a:t>
            </a:r>
            <a:r>
              <a:rPr lang="ru-RU" sz="16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 </a:t>
            </a: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сюжетно-ролевая игра «Дорожное движение».</a:t>
            </a:r>
            <a:endParaRPr lang="ru-RU" sz="16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094676" y="6000768"/>
            <a:ext cx="3786214" cy="71437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Активный </a:t>
            </a:r>
            <a:r>
              <a:rPr lang="ru-RU" sz="16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 </a:t>
            </a: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–«</a:t>
            </a: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</a:t>
            </a: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хранения реквизитов».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285728"/>
            <a:ext cx="4060501" cy="2857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Рисунок 21" descr="IMG_20191121_151918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0900" t="46875" r="10885"/>
          <a:stretch>
            <a:fillRect/>
          </a:stretch>
        </p:blipFill>
        <p:spPr>
          <a:xfrm>
            <a:off x="236496" y="857232"/>
            <a:ext cx="3385266" cy="5077584"/>
          </a:xfrm>
        </p:spPr>
      </p:pic>
      <p:pic>
        <p:nvPicPr>
          <p:cNvPr id="30" name="Рисунок 29" descr="IMG_20191121_152348.jpg"/>
          <p:cNvPicPr>
            <a:picLocks noChangeAspect="1"/>
          </p:cNvPicPr>
          <p:nvPr/>
        </p:nvPicPr>
        <p:blipFill>
          <a:blip r:embed="rId4" cstate="print"/>
          <a:srcRect l="9861" t="4054" r="9861"/>
          <a:stretch>
            <a:fillRect/>
          </a:stretch>
        </p:blipFill>
        <p:spPr>
          <a:xfrm>
            <a:off x="8094676" y="928670"/>
            <a:ext cx="3786214" cy="492922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</p:pic>
      <p:pic>
        <p:nvPicPr>
          <p:cNvPr id="31" name="Рисунок 30" descr="IMG_20191121_152227.jpg"/>
          <p:cNvPicPr>
            <a:picLocks noGrp="1" noChangeAspect="1"/>
          </p:cNvPicPr>
          <p:nvPr>
            <p:ph type="pic" idx="10"/>
          </p:nvPr>
        </p:nvPicPr>
        <p:blipFill>
          <a:blip r:embed="rId5" cstate="print"/>
          <a:srcRect l="8171" r="8171"/>
          <a:stretch>
            <a:fillRect/>
          </a:stretch>
        </p:blipFill>
        <p:spPr>
          <a:xfrm>
            <a:off x="4165586" y="928670"/>
            <a:ext cx="3417596" cy="5000660"/>
          </a:xfrm>
        </p:spPr>
      </p:pic>
      <p:sp>
        <p:nvSpPr>
          <p:cNvPr id="32" name="Прямоугольник 31"/>
          <p:cNvSpPr/>
          <p:nvPr/>
        </p:nvSpPr>
        <p:spPr>
          <a:xfrm>
            <a:off x="3951272" y="5929331"/>
            <a:ext cx="3786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Активный сектор </a:t>
            </a: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«</a:t>
            </a: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</a:t>
            </a: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хранения реквизитов».</a:t>
            </a:r>
          </a:p>
        </p:txBody>
      </p:sp>
    </p:spTree>
    <p:extLst>
      <p:ext uri="{BB962C8B-B14F-4D97-AF65-F5344CB8AC3E}">
        <p14:creationId xmlns="" xmlns:p14="http://schemas.microsoft.com/office/powerpoint/2010/main" val="40257185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08660" y="142852"/>
            <a:ext cx="6143668" cy="3571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7380296" y="142852"/>
            <a:ext cx="4357718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Спокойный сектор.</a:t>
            </a:r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80296" y="785794"/>
            <a:ext cx="430687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FF00"/>
                </a:solidFill>
              </a:rPr>
              <a:t>3.Спокойный  сектор содержит следующие центры: «Место для отдыха и уединения» ,«Центр творчества», «Литературная беседка», обеспечивающие возможности  самовыражения  детей, поддержку эмоционального благополучия.</a:t>
            </a:r>
          </a:p>
          <a:p>
            <a:r>
              <a:rPr lang="ru-RU" sz="1200" dirty="0" smtClean="0">
                <a:solidFill>
                  <a:srgbClr val="FFFF00"/>
                </a:solidFill>
              </a:rPr>
              <a:t>«Центр творчества» для занятий продуктивной деятельностью. Воспитанникам доступны</a:t>
            </a:r>
            <a:r>
              <a:rPr lang="ru-RU" sz="1200" dirty="0" smtClean="0"/>
              <a:t> </a:t>
            </a:r>
            <a:r>
              <a:rPr lang="ru-RU" sz="1200" dirty="0" smtClean="0">
                <a:solidFill>
                  <a:srgbClr val="EADA04"/>
                </a:solidFill>
              </a:rPr>
              <a:t>инструменты и материалы для </a:t>
            </a:r>
            <a:r>
              <a:rPr lang="ru-RU" sz="1200" dirty="0" smtClean="0">
                <a:solidFill>
                  <a:srgbClr val="FBEA09"/>
                </a:solidFill>
              </a:rPr>
              <a:t>практической деятельности: белая бумага и картон, набор цветной и гофрированной бумаги, пластилин, краски (акварель, гуашь), карандаши, кисти, ножницы, клей, фурнитура и природный материал для создания поделок в различных техниках: рисунок, лепка, аппликация и их  украшения; сборник заданий для продуктивного творчества, варианты поделок.  Расположены репродукции картин. Демонстрируемые продукты деятельности детей связаны с текущей деятельностью группы и имеют характер как групповой работы, так и индивидуальной. </a:t>
            </a:r>
          </a:p>
          <a:p>
            <a:r>
              <a:rPr lang="ru-RU" sz="1200" dirty="0" smtClean="0">
                <a:solidFill>
                  <a:srgbClr val="FFFF00"/>
                </a:solidFill>
              </a:rPr>
              <a:t>«Место для  уединения» удобное и легко просматривается,   Наполнены мягкой средой: мягкие игрушки, мягкие подушки.</a:t>
            </a:r>
          </a:p>
          <a:p>
            <a:r>
              <a:rPr lang="ru-RU" sz="1200" dirty="0" smtClean="0">
                <a:solidFill>
                  <a:srgbClr val="FFFF00"/>
                </a:solidFill>
              </a:rPr>
              <a:t>«Литературная беседка» включает в себя достаточное количество книг, которые разнообразны по тематике и жанру, художественной форме и соответствуют уровню развития и интересам воспитанников. Наглядные, раздаточные и дидактические материалы для развития речи разнообразны, отражают и поддерживают текущую деятельность группы в соответствии с возрастными особенностями. </a:t>
            </a:r>
            <a:endParaRPr lang="ru-RU" sz="1200" dirty="0" smtClean="0">
              <a:solidFill>
                <a:srgbClr val="FFFF00"/>
              </a:solidFill>
            </a:endParaRPr>
          </a:p>
        </p:txBody>
      </p:sp>
      <p:pic>
        <p:nvPicPr>
          <p:cNvPr id="15" name="Рисунок 14" descr="IMG_20191121_151618.jpg"/>
          <p:cNvPicPr>
            <a:picLocks noGrp="1" noChangeAspect="1"/>
          </p:cNvPicPr>
          <p:nvPr>
            <p:ph type="pic" idx="10"/>
          </p:nvPr>
        </p:nvPicPr>
        <p:blipFill>
          <a:blip r:embed="rId3" cstate="print"/>
          <a:srcRect l="3917" r="3917"/>
          <a:stretch>
            <a:fillRect/>
          </a:stretch>
        </p:blipFill>
        <p:spPr>
          <a:xfrm>
            <a:off x="165100" y="714375"/>
            <a:ext cx="6929438" cy="5638800"/>
          </a:xfrm>
        </p:spPr>
      </p:pic>
    </p:spTree>
    <p:extLst>
      <p:ext uri="{BB962C8B-B14F-4D97-AF65-F5344CB8AC3E}">
        <p14:creationId xmlns="" xmlns:p14="http://schemas.microsoft.com/office/powerpoint/2010/main" val="4956790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MG_20191121_151349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23554" r="23554"/>
          <a:stretch>
            <a:fillRect/>
          </a:stretch>
        </p:blipFill>
        <p:spPr>
          <a:xfrm>
            <a:off x="4208463" y="415925"/>
            <a:ext cx="3976687" cy="5638800"/>
          </a:xfrm>
        </p:spPr>
      </p:pic>
      <p:pic>
        <p:nvPicPr>
          <p:cNvPr id="14" name="Рисунок 13" descr="IMG_20191121_153018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6435" r="6435"/>
          <a:stretch>
            <a:fillRect/>
          </a:stretch>
        </p:blipFill>
        <p:spPr>
          <a:xfrm>
            <a:off x="8304213" y="415925"/>
            <a:ext cx="3694112" cy="5653088"/>
          </a:xfrm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СПОКОЙНЫЙ СЕКТОР</a:t>
            </a:r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0" y="6215081"/>
            <a:ext cx="4094148" cy="50006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3.1 Спокойный сектор «Центр творчества».</a:t>
            </a:r>
            <a:br>
              <a:rPr lang="ru-RU" sz="1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9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4090578" y="6097506"/>
            <a:ext cx="4095360" cy="546204"/>
          </a:xfrm>
          <a:prstGeom prst="rect">
            <a:avLst/>
          </a:prstGeom>
        </p:spPr>
        <p:txBody>
          <a:bodyPr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40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9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795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64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50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019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3.2  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Спокойный 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 «Центр Место для уединения»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95178" y="6156250"/>
            <a:ext cx="35285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3.3 Спокойный сектор «Центр Литературная беседка». 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 descr="IMG_20191122_123830.jpg"/>
          <p:cNvPicPr>
            <a:picLocks noGrp="1" noChangeAspect="1"/>
          </p:cNvPicPr>
          <p:nvPr>
            <p:ph type="pic" idx="1"/>
          </p:nvPr>
        </p:nvPicPr>
        <p:blipFill>
          <a:blip r:embed="rId5" cstate="print"/>
          <a:srcRect l="-1260" t="-1371" r="143"/>
          <a:stretch>
            <a:fillRect/>
          </a:stretch>
        </p:blipFill>
        <p:spPr>
          <a:xfrm>
            <a:off x="0" y="357166"/>
            <a:ext cx="3951272" cy="5710258"/>
          </a:xfrm>
        </p:spPr>
      </p:pic>
    </p:spTree>
    <p:extLst>
      <p:ext uri="{BB962C8B-B14F-4D97-AF65-F5344CB8AC3E}">
        <p14:creationId xmlns="" xmlns:p14="http://schemas.microsoft.com/office/powerpoint/2010/main" val="9038717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СПОКОЙНЫЙ СЕКТОР</a:t>
            </a:r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1236628" y="6000768"/>
            <a:ext cx="4071966" cy="64294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Спокойный сектор - центр «Уголок дежурства».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7237420" y="5929330"/>
            <a:ext cx="4000528" cy="714380"/>
          </a:xfrm>
          <a:prstGeom prst="rect">
            <a:avLst/>
          </a:prstGeom>
        </p:spPr>
        <p:txBody>
          <a:bodyPr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40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9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795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64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50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019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 </a:t>
            </a:r>
            <a:r>
              <a:rPr lang="ru-RU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Спокойный </a:t>
            </a:r>
            <a:r>
              <a:rPr lang="ru-RU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 «Ширма для </a:t>
            </a:r>
            <a:r>
              <a:rPr lang="ru-RU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трансформируемости</a:t>
            </a:r>
            <a:r>
              <a:rPr lang="ru-RU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r>
              <a:rPr lang="ru-RU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37750" y="6156250"/>
            <a:ext cx="22860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Рисунок 20" descr="IMG_20191121_151326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25296" t="22804" r="16744"/>
          <a:stretch>
            <a:fillRect/>
          </a:stretch>
        </p:blipFill>
        <p:spPr>
          <a:xfrm>
            <a:off x="7237420" y="714356"/>
            <a:ext cx="3902512" cy="4954027"/>
          </a:xfrm>
        </p:spPr>
      </p:pic>
      <p:pic>
        <p:nvPicPr>
          <p:cNvPr id="13" name="Рисунок 12" descr="IMG_20191121_153349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11411" t="13936" r="12574" b="10051"/>
          <a:stretch>
            <a:fillRect/>
          </a:stretch>
        </p:blipFill>
        <p:spPr>
          <a:xfrm>
            <a:off x="1363373" y="642919"/>
            <a:ext cx="3945222" cy="5095912"/>
          </a:xfrm>
        </p:spPr>
      </p:pic>
    </p:spTree>
    <p:extLst>
      <p:ext uri="{BB962C8B-B14F-4D97-AF65-F5344CB8AC3E}">
        <p14:creationId xmlns="" xmlns:p14="http://schemas.microsoft.com/office/powerpoint/2010/main" val="9038717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08660" y="142852"/>
            <a:ext cx="6143668" cy="3571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379372" y="142852"/>
            <a:ext cx="7500990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4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80296" y="785794"/>
            <a:ext cx="43068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rgbClr val="FFFF00"/>
              </a:solidFill>
            </a:endParaRPr>
          </a:p>
          <a:p>
            <a:endParaRPr lang="ru-RU" sz="1400" dirty="0" smtClean="0">
              <a:solidFill>
                <a:srgbClr val="FFFF00"/>
              </a:solidFill>
            </a:endParaRPr>
          </a:p>
          <a:p>
            <a:r>
              <a:rPr lang="ru-RU" sz="1400" dirty="0" smtClean="0">
                <a:solidFill>
                  <a:srgbClr val="FFFF00"/>
                </a:solidFill>
              </a:rPr>
              <a:t> 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023238" y="571480"/>
            <a:ext cx="4071966" cy="6483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4"/>
                </a:solidFill>
              </a:rPr>
              <a:t>Среда для диалога с родителями включает в себя следующие центры: «Информационный центр» ,«Консультативный цент», «Практический центр»,  которые отражают различные практики взаимодействия педагога с родителями в помещении для приема воспитанников .</a:t>
            </a:r>
          </a:p>
          <a:p>
            <a:r>
              <a:rPr lang="ru-RU" sz="1400" dirty="0" smtClean="0">
                <a:solidFill>
                  <a:schemeClr val="accent4"/>
                </a:solidFill>
              </a:rPr>
              <a:t>«Информационный центр» отражает  информацию о текущей деятельности группы и о возможном участии родителей в этой деятельности ;   специальные «</a:t>
            </a:r>
            <a:r>
              <a:rPr lang="ru-RU" sz="1400" dirty="0" err="1" smtClean="0">
                <a:solidFill>
                  <a:schemeClr val="accent4"/>
                </a:solidFill>
              </a:rPr>
              <a:t>чек-листы</a:t>
            </a:r>
            <a:r>
              <a:rPr lang="ru-RU" sz="1400" dirty="0" smtClean="0">
                <a:solidFill>
                  <a:schemeClr val="accent4"/>
                </a:solidFill>
              </a:rPr>
              <a:t>» на шкафчиках  «рассказывают» родителям, о том какие центры активности в группе и студии детского сада сегодня посещал ребенок; на специальном стенде   </a:t>
            </a:r>
            <a:r>
              <a:rPr lang="ru-RU" sz="1400" dirty="0" err="1" smtClean="0">
                <a:solidFill>
                  <a:schemeClr val="accent4"/>
                </a:solidFill>
              </a:rPr>
              <a:t>стикерами</a:t>
            </a:r>
            <a:r>
              <a:rPr lang="ru-RU" sz="1400" dirty="0" smtClean="0">
                <a:solidFill>
                  <a:schemeClr val="accent4"/>
                </a:solidFill>
              </a:rPr>
              <a:t>  фиксируются педагогические наблюдения  за детьми в течение дня.</a:t>
            </a:r>
          </a:p>
          <a:p>
            <a:r>
              <a:rPr lang="ru-RU" sz="1400" dirty="0" smtClean="0">
                <a:solidFill>
                  <a:schemeClr val="accent4"/>
                </a:solidFill>
              </a:rPr>
              <a:t>В «Консультативном центе»  расположены консультационные материалы ; предусмотрена   возможность осуществления   обратной связи со всем персоналом ДОО (администрацией, специалистами),  информация о рубрике «Обратная связь» на сайте ДОО), а также представлены ответы на вопросы родителей.</a:t>
            </a:r>
          </a:p>
          <a:p>
            <a:r>
              <a:rPr lang="ru-RU" sz="1400" dirty="0" smtClean="0">
                <a:solidFill>
                  <a:schemeClr val="accent4"/>
                </a:solidFill>
              </a:rPr>
              <a:t> В «Практическом центре»  располагается место для хранения индивидуальных  </a:t>
            </a:r>
            <a:r>
              <a:rPr lang="ru-RU" sz="1400" dirty="0" err="1" smtClean="0">
                <a:solidFill>
                  <a:schemeClr val="accent4"/>
                </a:solidFill>
              </a:rPr>
              <a:t>портфолио</a:t>
            </a:r>
            <a:r>
              <a:rPr lang="ru-RU" sz="1400" dirty="0" smtClean="0">
                <a:solidFill>
                  <a:schemeClr val="accent4"/>
                </a:solidFill>
              </a:rPr>
              <a:t> воспитанников ,  демонстрации детских  и  совместных с родителями продуктов деятельности.</a:t>
            </a:r>
            <a:endParaRPr lang="ru-RU" sz="1400" dirty="0" smtClean="0">
              <a:solidFill>
                <a:schemeClr val="accent4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49906" y="214290"/>
            <a:ext cx="5289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9933"/>
                </a:solidFill>
              </a:rPr>
              <a:t>4. </a:t>
            </a:r>
            <a:r>
              <a:rPr lang="ru-RU" b="1" dirty="0" smtClean="0">
                <a:solidFill>
                  <a:srgbClr val="FF99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среды для диалога с родителями</a:t>
            </a:r>
            <a:endParaRPr lang="ru-RU" b="1" dirty="0">
              <a:solidFill>
                <a:srgbClr val="FF9933"/>
              </a:solidFill>
            </a:endParaRPr>
          </a:p>
        </p:txBody>
      </p:sp>
      <p:pic>
        <p:nvPicPr>
          <p:cNvPr id="13" name="Рисунок 12" descr="IMG_20200204_135940.jpg"/>
          <p:cNvPicPr>
            <a:picLocks noGrp="1" noChangeAspect="1"/>
          </p:cNvPicPr>
          <p:nvPr>
            <p:ph type="pic" idx="10"/>
          </p:nvPr>
        </p:nvPicPr>
        <p:blipFill>
          <a:blip r:embed="rId3" cstate="print"/>
          <a:srcRect l="-195" r="155"/>
          <a:stretch>
            <a:fillRect/>
          </a:stretch>
        </p:blipFill>
        <p:spPr>
          <a:xfrm>
            <a:off x="379372" y="785794"/>
            <a:ext cx="7523172" cy="5638800"/>
          </a:xfrm>
        </p:spPr>
      </p:pic>
    </p:spTree>
    <p:extLst>
      <p:ext uri="{BB962C8B-B14F-4D97-AF65-F5344CB8AC3E}">
        <p14:creationId xmlns="" xmlns:p14="http://schemas.microsoft.com/office/powerpoint/2010/main" val="4956790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5"/>
          <p:cNvSpPr txBox="1">
            <a:spLocks/>
          </p:cNvSpPr>
          <p:nvPr/>
        </p:nvSpPr>
        <p:spPr>
          <a:xfrm>
            <a:off x="1236628" y="6429372"/>
            <a:ext cx="4286280" cy="428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5124" y="6072206"/>
            <a:ext cx="4572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FF9933"/>
                </a:solidFill>
              </a:rPr>
              <a:t>Среда для диалога с </a:t>
            </a:r>
            <a:r>
              <a:rPr lang="ru-RU" sz="1600" dirty="0" smtClean="0">
                <a:solidFill>
                  <a:srgbClr val="FF9933"/>
                </a:solidFill>
              </a:rPr>
              <a:t>родителями.</a:t>
            </a:r>
            <a:endParaRPr lang="ru-RU" sz="1600" dirty="0" smtClean="0">
              <a:solidFill>
                <a:srgbClr val="FF9933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FF9933"/>
                </a:solidFill>
              </a:rPr>
              <a:t>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951668" y="6072207"/>
            <a:ext cx="4500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FF9933"/>
                </a:solidFill>
              </a:rPr>
              <a:t>Среда для диалога с </a:t>
            </a:r>
            <a:r>
              <a:rPr lang="ru-RU" sz="1600" dirty="0" smtClean="0">
                <a:solidFill>
                  <a:srgbClr val="FF9933"/>
                </a:solidFill>
              </a:rPr>
              <a:t>родителями.</a:t>
            </a:r>
            <a:endParaRPr lang="ru-RU" sz="1600" dirty="0" smtClean="0">
              <a:solidFill>
                <a:srgbClr val="FF9933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FF9933"/>
                </a:solidFill>
              </a:rPr>
              <a:t> 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22578" y="214290"/>
            <a:ext cx="6643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9933"/>
                </a:solidFill>
              </a:rPr>
              <a:t>4. Организация среды для диалога с родителями </a:t>
            </a:r>
            <a:endParaRPr lang="ru-RU" dirty="0"/>
          </a:p>
        </p:txBody>
      </p:sp>
      <p:pic>
        <p:nvPicPr>
          <p:cNvPr id="14" name="Рисунок 13" descr="IMG_20200204_135525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-69" r="-71"/>
          <a:stretch>
            <a:fillRect/>
          </a:stretch>
        </p:blipFill>
        <p:spPr>
          <a:xfrm>
            <a:off x="736562" y="571480"/>
            <a:ext cx="4714908" cy="5500705"/>
          </a:xfrm>
        </p:spPr>
      </p:pic>
      <p:pic>
        <p:nvPicPr>
          <p:cNvPr id="16" name="Рисунок 15" descr="IMG_20200204_135506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6733" r="43925"/>
          <a:stretch>
            <a:fillRect/>
          </a:stretch>
        </p:blipFill>
        <p:spPr>
          <a:xfrm>
            <a:off x="6737354" y="571480"/>
            <a:ext cx="4857784" cy="5429250"/>
          </a:xfrm>
        </p:spPr>
      </p:pic>
    </p:spTree>
    <p:extLst>
      <p:ext uri="{BB962C8B-B14F-4D97-AF65-F5344CB8AC3E}">
        <p14:creationId xmlns="" xmlns:p14="http://schemas.microsoft.com/office/powerpoint/2010/main" val="3343407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307934" y="5572140"/>
            <a:ext cx="3663524" cy="10001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FF9933"/>
                </a:solidFill>
              </a:rPr>
              <a:t> </a:t>
            </a:r>
            <a:endParaRPr lang="ru-RU" sz="1800" dirty="0" smtClean="0">
              <a:solidFill>
                <a:srgbClr val="FF9933"/>
              </a:solidFill>
            </a:endParaRPr>
          </a:p>
          <a:p>
            <a:pPr algn="ctr"/>
            <a:endParaRPr lang="ru-RU" sz="1800" dirty="0" smtClean="0">
              <a:solidFill>
                <a:srgbClr val="FF9933"/>
              </a:solidFill>
            </a:endParaRPr>
          </a:p>
          <a:p>
            <a:pPr algn="ctr"/>
            <a:endParaRPr lang="ru-RU" sz="1800" dirty="0" smtClean="0">
              <a:solidFill>
                <a:srgbClr val="FF9933"/>
              </a:solidFill>
            </a:endParaRPr>
          </a:p>
          <a:p>
            <a:pPr algn="ctr"/>
            <a:r>
              <a:rPr lang="ru-RU" sz="7200" dirty="0" smtClean="0">
                <a:solidFill>
                  <a:srgbClr val="FF9933"/>
                </a:solidFill>
              </a:rPr>
              <a:t>Среда </a:t>
            </a:r>
            <a:r>
              <a:rPr lang="ru-RU" sz="7200" dirty="0" smtClean="0">
                <a:solidFill>
                  <a:srgbClr val="FF9933"/>
                </a:solidFill>
              </a:rPr>
              <a:t>для диалога с </a:t>
            </a:r>
            <a:r>
              <a:rPr lang="ru-RU" sz="7200" dirty="0" smtClean="0">
                <a:solidFill>
                  <a:srgbClr val="FF9933"/>
                </a:solidFill>
              </a:rPr>
              <a:t>родителями</a:t>
            </a:r>
          </a:p>
          <a:p>
            <a:pPr algn="ctr"/>
            <a:endParaRPr lang="ru-RU" sz="7200" dirty="0" smtClean="0">
              <a:solidFill>
                <a:srgbClr val="FF9933"/>
              </a:solidFill>
            </a:endParaRPr>
          </a:p>
          <a:p>
            <a:pPr algn="ctr"/>
            <a:r>
              <a:rPr lang="ru-RU" sz="7200" dirty="0" smtClean="0">
                <a:solidFill>
                  <a:srgbClr val="FF9933"/>
                </a:solidFill>
              </a:rPr>
              <a:t> </a:t>
            </a:r>
            <a:r>
              <a:rPr lang="ru-RU" sz="7200" dirty="0" smtClean="0">
                <a:solidFill>
                  <a:srgbClr val="FF9933"/>
                </a:solidFill>
              </a:rPr>
              <a:t>«Практический центр»</a:t>
            </a:r>
          </a:p>
          <a:p>
            <a:pPr algn="ctr"/>
            <a:r>
              <a:rPr lang="ru-RU" sz="7200" dirty="0" smtClean="0">
                <a:solidFill>
                  <a:srgbClr val="FF9933"/>
                </a:solidFill>
              </a:rPr>
              <a:t> </a:t>
            </a:r>
            <a:endParaRPr lang="ru-RU" sz="7200" dirty="0">
              <a:solidFill>
                <a:srgbClr val="FF9933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086776" y="5572140"/>
            <a:ext cx="4105826" cy="10992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solidFill>
                  <a:srgbClr val="FF9933"/>
                </a:solidFill>
              </a:rPr>
              <a:t> </a:t>
            </a:r>
            <a:r>
              <a:rPr lang="ru-RU" sz="1800" dirty="0" smtClean="0">
                <a:solidFill>
                  <a:srgbClr val="FF9933"/>
                </a:solidFill>
              </a:rPr>
              <a:t>Среда </a:t>
            </a:r>
            <a:r>
              <a:rPr lang="ru-RU" sz="1800" dirty="0">
                <a:solidFill>
                  <a:srgbClr val="FF9933"/>
                </a:solidFill>
              </a:rPr>
              <a:t>для диалога с </a:t>
            </a:r>
            <a:r>
              <a:rPr lang="ru-RU" sz="1800" dirty="0" smtClean="0">
                <a:solidFill>
                  <a:srgbClr val="FF9933"/>
                </a:solidFill>
              </a:rPr>
              <a:t>родителями «Практический центр»</a:t>
            </a:r>
            <a:endParaRPr lang="ru-RU" sz="1800" dirty="0">
              <a:solidFill>
                <a:srgbClr val="FF9933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solidFill>
                  <a:srgbClr val="FF9933"/>
                </a:solidFill>
              </a:rPr>
              <a:t> </a:t>
            </a:r>
            <a:endParaRPr lang="ru-RU" sz="2200" dirty="0">
              <a:solidFill>
                <a:srgbClr val="FF9933"/>
              </a:solidFill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164745" y="5429264"/>
            <a:ext cx="4001369" cy="12421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FF9933"/>
                </a:solidFill>
              </a:rPr>
              <a:t>Среда </a:t>
            </a:r>
            <a:r>
              <a:rPr lang="ru-RU" sz="1800" dirty="0">
                <a:solidFill>
                  <a:srgbClr val="FF9933"/>
                </a:solidFill>
              </a:rPr>
              <a:t>для диалога с </a:t>
            </a:r>
            <a:r>
              <a:rPr lang="ru-RU" sz="1800" dirty="0" smtClean="0">
                <a:solidFill>
                  <a:srgbClr val="FF9933"/>
                </a:solidFill>
              </a:rPr>
              <a:t>родителями «Практический центр»</a:t>
            </a:r>
            <a:endParaRPr lang="ru-RU" sz="1800" dirty="0">
              <a:solidFill>
                <a:srgbClr val="FF9933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rgbClr val="FF9933"/>
                </a:solidFill>
              </a:rPr>
              <a:t> </a:t>
            </a:r>
            <a:r>
              <a:rPr lang="ru-RU" sz="2000" dirty="0" smtClean="0">
                <a:solidFill>
                  <a:srgbClr val="FF9933"/>
                </a:solidFill>
              </a:rPr>
              <a:t> </a:t>
            </a:r>
            <a:endParaRPr lang="ru-RU" sz="2000" dirty="0">
              <a:solidFill>
                <a:srgbClr val="FF9933"/>
              </a:solidFill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5832648" cy="3529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9933"/>
                </a:solidFill>
              </a:rPr>
              <a:t>4</a:t>
            </a:r>
            <a:r>
              <a:rPr lang="ru-RU" sz="1800" b="1" dirty="0" smtClean="0">
                <a:solidFill>
                  <a:srgbClr val="FF9933"/>
                </a:solidFill>
              </a:rPr>
              <a:t>. </a:t>
            </a:r>
            <a:r>
              <a:rPr lang="ru-RU" sz="1800" b="1" dirty="0">
                <a:solidFill>
                  <a:srgbClr val="FF99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среды для диалога с родителями</a:t>
            </a:r>
            <a:endParaRPr lang="ru-RU" sz="1800" b="1" dirty="0">
              <a:solidFill>
                <a:srgbClr val="FF9933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3522644" y="1500173"/>
            <a:ext cx="357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solidFill>
                <a:srgbClr val="FFFF00"/>
              </a:solidFill>
            </a:endParaRPr>
          </a:p>
          <a:p>
            <a:r>
              <a:rPr lang="ru-RU" sz="1400" dirty="0" smtClean="0">
                <a:solidFill>
                  <a:srgbClr val="FFFF00"/>
                </a:solidFill>
              </a:rPr>
              <a:t> </a:t>
            </a:r>
            <a:endParaRPr lang="ru-RU" sz="1400" dirty="0">
              <a:solidFill>
                <a:srgbClr val="FFFF00"/>
              </a:solidFill>
            </a:endParaRPr>
          </a:p>
        </p:txBody>
      </p:sp>
      <p:pic>
        <p:nvPicPr>
          <p:cNvPr id="12" name="Рисунок 11" descr="IMG_20200204_140047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321" t="-520" r="-188"/>
          <a:stretch>
            <a:fillRect/>
          </a:stretch>
        </p:blipFill>
        <p:spPr>
          <a:xfrm>
            <a:off x="165058" y="857232"/>
            <a:ext cx="3929090" cy="4643470"/>
          </a:xfrm>
        </p:spPr>
      </p:pic>
      <p:pic>
        <p:nvPicPr>
          <p:cNvPr id="18" name="Рисунок 17" descr="IMG_20200204_140134.jpg"/>
          <p:cNvPicPr>
            <a:picLocks noGrp="1" noChangeAspect="1"/>
          </p:cNvPicPr>
          <p:nvPr>
            <p:ph type="pic" idx="13"/>
          </p:nvPr>
        </p:nvPicPr>
        <p:blipFill>
          <a:blip r:embed="rId4" cstate="print"/>
          <a:srcRect l="638" r="305"/>
          <a:stretch>
            <a:fillRect/>
          </a:stretch>
        </p:blipFill>
        <p:spPr>
          <a:xfrm>
            <a:off x="4165586" y="857232"/>
            <a:ext cx="3929090" cy="4643470"/>
          </a:xfrm>
        </p:spPr>
      </p:pic>
      <p:pic>
        <p:nvPicPr>
          <p:cNvPr id="21" name="Рисунок 20" descr="IMG_20200204_140159.jpg"/>
          <p:cNvPicPr>
            <a:picLocks noGrp="1" noChangeAspect="1"/>
          </p:cNvPicPr>
          <p:nvPr>
            <p:ph type="pic" idx="10"/>
          </p:nvPr>
        </p:nvPicPr>
        <p:blipFill>
          <a:blip r:embed="rId5" cstate="print"/>
          <a:srcRect l="-99" r="-97"/>
          <a:stretch>
            <a:fillRect/>
          </a:stretch>
        </p:blipFill>
        <p:spPr>
          <a:xfrm>
            <a:off x="8166114" y="857232"/>
            <a:ext cx="3857652" cy="4643470"/>
          </a:xfrm>
        </p:spPr>
      </p:pic>
    </p:spTree>
    <p:extLst>
      <p:ext uri="{BB962C8B-B14F-4D97-AF65-F5344CB8AC3E}">
        <p14:creationId xmlns="" xmlns:p14="http://schemas.microsoft.com/office/powerpoint/2010/main" val="22132169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5"/>
          <p:cNvSpPr txBox="1">
            <a:spLocks/>
          </p:cNvSpPr>
          <p:nvPr/>
        </p:nvSpPr>
        <p:spPr>
          <a:xfrm>
            <a:off x="1236628" y="6429372"/>
            <a:ext cx="4286280" cy="428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5124" y="6072206"/>
            <a:ext cx="457203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FF9933"/>
                </a:solidFill>
              </a:rPr>
              <a:t>Среда для диалога с родителями «Информационный центр»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FF9933"/>
                </a:solidFill>
              </a:rPr>
              <a:t>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380164" y="6072206"/>
            <a:ext cx="4071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FF9933"/>
                </a:solidFill>
              </a:rPr>
              <a:t>Среда для диалога с родителями «Информационный центр»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FF9933"/>
                </a:solidFill>
              </a:rPr>
              <a:t> 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22578" y="214290"/>
            <a:ext cx="6643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9933"/>
                </a:solidFill>
              </a:rPr>
              <a:t>4. Организация среды для диалога с родителями </a:t>
            </a:r>
            <a:endParaRPr lang="ru-RU" dirty="0"/>
          </a:p>
        </p:txBody>
      </p:sp>
      <p:pic>
        <p:nvPicPr>
          <p:cNvPr id="9" name="Рисунок 8" descr="IMG_20200204_140116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60" r="261"/>
          <a:stretch>
            <a:fillRect/>
          </a:stretch>
        </p:blipFill>
        <p:spPr>
          <a:xfrm>
            <a:off x="522248" y="714375"/>
            <a:ext cx="5214974" cy="5357831"/>
          </a:xfrm>
        </p:spPr>
      </p:pic>
      <p:pic>
        <p:nvPicPr>
          <p:cNvPr id="12" name="Рисунок 11" descr="IMG_20200204_135953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2965" r="2965"/>
          <a:stretch>
            <a:fillRect/>
          </a:stretch>
        </p:blipFill>
        <p:spPr>
          <a:xfrm>
            <a:off x="6594478" y="642938"/>
            <a:ext cx="4714908" cy="5429268"/>
          </a:xfrm>
        </p:spPr>
      </p:pic>
    </p:spTree>
    <p:extLst>
      <p:ext uri="{BB962C8B-B14F-4D97-AF65-F5344CB8AC3E}">
        <p14:creationId xmlns="" xmlns:p14="http://schemas.microsoft.com/office/powerpoint/2010/main" val="3343407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5"/>
          <p:cNvSpPr txBox="1">
            <a:spLocks/>
          </p:cNvSpPr>
          <p:nvPr/>
        </p:nvSpPr>
        <p:spPr>
          <a:xfrm>
            <a:off x="1236628" y="6429372"/>
            <a:ext cx="4286280" cy="428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79439" y="6000768"/>
            <a:ext cx="4286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FF9933"/>
                </a:solidFill>
              </a:rPr>
              <a:t>Среда для диалога с родителями «Консультационный центр»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FF9933"/>
                </a:solidFill>
              </a:rPr>
              <a:t>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951668" y="5929329"/>
            <a:ext cx="47149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FF9933"/>
                </a:solidFill>
              </a:rPr>
              <a:t>Среда для диалога с родителями «Консультационный центр»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FF9933"/>
                </a:solidFill>
              </a:rPr>
              <a:t> 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22578" y="214290"/>
            <a:ext cx="6643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9933"/>
                </a:solidFill>
              </a:rPr>
              <a:t>Организация среды для диалога с родителями </a:t>
            </a:r>
            <a:endParaRPr lang="ru-RU" dirty="0"/>
          </a:p>
        </p:txBody>
      </p:sp>
      <p:pic>
        <p:nvPicPr>
          <p:cNvPr id="9" name="Рисунок 8" descr="IMG_20200204_140059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14" r="11993"/>
          <a:stretch>
            <a:fillRect/>
          </a:stretch>
        </p:blipFill>
        <p:spPr>
          <a:xfrm>
            <a:off x="379372" y="857232"/>
            <a:ext cx="5429288" cy="5072061"/>
          </a:xfrm>
        </p:spPr>
      </p:pic>
      <p:pic>
        <p:nvPicPr>
          <p:cNvPr id="12" name="Рисунок 11" descr="IMG_20200204_140415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20635" t="2547" b="2547"/>
          <a:stretch>
            <a:fillRect/>
          </a:stretch>
        </p:blipFill>
        <p:spPr>
          <a:xfrm>
            <a:off x="6737354" y="857231"/>
            <a:ext cx="4500594" cy="5072081"/>
          </a:xfrm>
        </p:spPr>
      </p:pic>
    </p:spTree>
    <p:extLst>
      <p:ext uri="{BB962C8B-B14F-4D97-AF65-F5344CB8AC3E}">
        <p14:creationId xmlns="" xmlns:p14="http://schemas.microsoft.com/office/powerpoint/2010/main" val="3343407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713" y="6237288"/>
            <a:ext cx="3961450" cy="39357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 в группу, нижняя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92603" y="6312744"/>
            <a:ext cx="3124200" cy="31812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Заголовок 2"/>
          <p:cNvSpPr txBox="1">
            <a:spLocks/>
          </p:cNvSpPr>
          <p:nvPr/>
        </p:nvSpPr>
        <p:spPr>
          <a:xfrm>
            <a:off x="121772" y="2980952"/>
            <a:ext cx="3550920" cy="3935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>
            <a:off x="4654252" y="2980952"/>
            <a:ext cx="3124200" cy="318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8737618" y="642918"/>
            <a:ext cx="3357587" cy="5429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Образовательное событие «Мир вокруг нас». Группа для детей  дошкольного возраста 6 – </a:t>
            </a:r>
            <a:r>
              <a:rPr lang="ru-RU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лет. Насыщенность </a:t>
            </a:r>
            <a:r>
              <a:rPr lang="ru-RU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среды соответствует возрастным особенностям детей.  Групповое пространство  поделено на  образовательные  центры (модули), которые обеспечивают игровую, познавательную и творческую активность  всех детей, место для уединения. Каждый центр имеет свою маркировку и  наполняется дидактическим материалом, пособиями и атрибутами в соответствии с образовательным событием  и видом текущей деятельности. Используется все пространство группового помещения. Материалы центров периодически меняются в зависимости от  образовательных потребностей. В группе представлен неоформленный материал (бросовый материал широкого диапазона) для стимулирования  развития воображения детей. В оформлении группы присутствуют работы детей,  фотографии воспитанников и родителей,  мотивационные картинки, подвесные модули.</a:t>
            </a:r>
          </a:p>
          <a:p>
            <a:pPr algn="ctr"/>
            <a:endParaRPr lang="ru-RU" sz="1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 descr="IMG_20191121_151058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4030" b="4030"/>
          <a:stretch>
            <a:fillRect/>
          </a:stretch>
        </p:blipFill>
        <p:spPr>
          <a:xfrm>
            <a:off x="233363" y="3433763"/>
            <a:ext cx="3978275" cy="2743200"/>
          </a:xfrm>
        </p:spPr>
      </p:pic>
      <p:pic>
        <p:nvPicPr>
          <p:cNvPr id="14" name="Рисунок 13" descr="IMG_20191121_151144.jpg"/>
          <p:cNvPicPr>
            <a:picLocks noGrp="1" noChangeAspect="1"/>
          </p:cNvPicPr>
          <p:nvPr>
            <p:ph type="pic" idx="11"/>
          </p:nvPr>
        </p:nvPicPr>
        <p:blipFill>
          <a:blip r:embed="rId4" cstate="print"/>
          <a:srcRect t="4030" b="4030"/>
          <a:stretch>
            <a:fillRect/>
          </a:stretch>
        </p:blipFill>
        <p:spPr>
          <a:xfrm>
            <a:off x="4624388" y="3467100"/>
            <a:ext cx="3978275" cy="2743200"/>
          </a:xfrm>
        </p:spPr>
      </p:pic>
      <p:pic>
        <p:nvPicPr>
          <p:cNvPr id="21" name="Рисунок 20" descr="IMG_20191122_124134.jpg"/>
          <p:cNvPicPr>
            <a:picLocks noGrp="1" noChangeAspect="1"/>
          </p:cNvPicPr>
          <p:nvPr>
            <p:ph type="pic" idx="10"/>
          </p:nvPr>
        </p:nvPicPr>
        <p:blipFill>
          <a:blip r:embed="rId5" cstate="print"/>
          <a:srcRect t="4030" b="4030"/>
          <a:stretch>
            <a:fillRect/>
          </a:stretch>
        </p:blipFill>
        <p:spPr>
          <a:xfrm>
            <a:off x="379413" y="214313"/>
            <a:ext cx="3978275" cy="2743200"/>
          </a:xfrm>
        </p:spPr>
      </p:pic>
      <p:pic>
        <p:nvPicPr>
          <p:cNvPr id="23" name="Рисунок 22" descr="IMG_20191122_123507.jpg"/>
          <p:cNvPicPr>
            <a:picLocks noGrp="1" noChangeAspect="1"/>
          </p:cNvPicPr>
          <p:nvPr>
            <p:ph type="pic" idx="12"/>
          </p:nvPr>
        </p:nvPicPr>
        <p:blipFill>
          <a:blip r:embed="rId6" cstate="print"/>
          <a:srcRect t="4030" b="4030"/>
          <a:stretch>
            <a:fillRect/>
          </a:stretch>
        </p:blipFill>
        <p:spPr>
          <a:xfrm>
            <a:off x="4665663" y="214313"/>
            <a:ext cx="3978275" cy="2743200"/>
          </a:xfrm>
        </p:spPr>
      </p:pic>
    </p:spTree>
    <p:extLst>
      <p:ext uri="{BB962C8B-B14F-4D97-AF65-F5344CB8AC3E}">
        <p14:creationId xmlns="" xmlns:p14="http://schemas.microsoft.com/office/powerpoint/2010/main" val="2705085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4" y="1428736"/>
            <a:ext cx="9144000" cy="2071701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Трансформируемость среды воспитанниками в рамках образовательного события.</a:t>
            </a:r>
            <a:endParaRPr lang="ru-RU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2" y="3929066"/>
            <a:ext cx="9144001" cy="71438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«Мир вокруг нас».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9328760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36628" y="6072206"/>
            <a:ext cx="4286280" cy="571504"/>
          </a:xfrm>
        </p:spPr>
        <p:txBody>
          <a:bodyPr>
            <a:normAutofit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1236628" y="6429372"/>
            <a:ext cx="4286280" cy="428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45097" y="0"/>
            <a:ext cx="52986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Трансформируемость среды воспитанниками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50877" y="6286520"/>
            <a:ext cx="3786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«Доска выбора»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523040" y="628652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«Паутинка»</a:t>
            </a:r>
            <a:endParaRPr lang="ru-RU" dirty="0"/>
          </a:p>
        </p:txBody>
      </p:sp>
      <p:pic>
        <p:nvPicPr>
          <p:cNvPr id="13" name="Рисунок 12" descr="IMG_20191122_12343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4823" r="16296" b="-85"/>
          <a:stretch>
            <a:fillRect/>
          </a:stretch>
        </p:blipFill>
        <p:spPr>
          <a:xfrm>
            <a:off x="379372" y="785794"/>
            <a:ext cx="5429288" cy="5429288"/>
          </a:xfrm>
        </p:spPr>
      </p:pic>
      <p:pic>
        <p:nvPicPr>
          <p:cNvPr id="14" name="Рисунок 13" descr="IMG_20200128_130452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-268" r="-267" b="-868"/>
          <a:stretch>
            <a:fillRect/>
          </a:stretch>
        </p:blipFill>
        <p:spPr>
          <a:xfrm>
            <a:off x="6308726" y="785794"/>
            <a:ext cx="5643602" cy="5357850"/>
          </a:xfrm>
        </p:spPr>
      </p:pic>
    </p:spTree>
    <p:extLst>
      <p:ext uri="{BB962C8B-B14F-4D97-AF65-F5344CB8AC3E}">
        <p14:creationId xmlns="" xmlns:p14="http://schemas.microsoft.com/office/powerpoint/2010/main" val="3343407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"/>
          <p:cNvSpPr txBox="1">
            <a:spLocks/>
          </p:cNvSpPr>
          <p:nvPr/>
        </p:nvSpPr>
        <p:spPr>
          <a:xfrm>
            <a:off x="736562" y="5929331"/>
            <a:ext cx="3590856" cy="7143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 descr="IMG_20191122_132039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2965" r="2965"/>
          <a:stretch>
            <a:fillRect/>
          </a:stretch>
        </p:blipFill>
        <p:spPr>
          <a:xfrm>
            <a:off x="8380428" y="571480"/>
            <a:ext cx="3625469" cy="5138734"/>
          </a:xfrm>
        </p:spPr>
      </p:pic>
      <p:pic>
        <p:nvPicPr>
          <p:cNvPr id="17" name="Рисунок 16" descr="IMG_20191213_120153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t="7852" r="6666" b="7852"/>
          <a:stretch>
            <a:fillRect/>
          </a:stretch>
        </p:blipFill>
        <p:spPr>
          <a:xfrm>
            <a:off x="4308462" y="571480"/>
            <a:ext cx="4000528" cy="5138737"/>
          </a:xfrm>
        </p:spPr>
      </p:pic>
      <p:sp>
        <p:nvSpPr>
          <p:cNvPr id="6" name="Прямоугольник 5"/>
          <p:cNvSpPr/>
          <p:nvPr/>
        </p:nvSpPr>
        <p:spPr>
          <a:xfrm>
            <a:off x="3445097" y="142852"/>
            <a:ext cx="52986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Трансформируемость среды воспитанниками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6497" y="6000769"/>
            <a:ext cx="40005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Сюжетно-ролевая игра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Супермаркет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308463" y="5786454"/>
            <a:ext cx="3857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Активный сектор трансформируется детьми для своей игры.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809056" y="5786454"/>
            <a:ext cx="2786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Сюжетно-ролевая игра «Больница».</a:t>
            </a:r>
            <a:endParaRPr lang="ru-RU" sz="1600" dirty="0"/>
          </a:p>
        </p:txBody>
      </p:sp>
      <p:pic>
        <p:nvPicPr>
          <p:cNvPr id="16" name="Рисунок 15" descr="IMG_20191122_133525.jpg"/>
          <p:cNvPicPr>
            <a:picLocks noGrp="1" noChangeAspect="1"/>
          </p:cNvPicPr>
          <p:nvPr>
            <p:ph type="pic" idx="1"/>
          </p:nvPr>
        </p:nvPicPr>
        <p:blipFill>
          <a:blip r:embed="rId5" cstate="print"/>
          <a:srcRect l="18169" t="3849" r="10568"/>
          <a:stretch>
            <a:fillRect/>
          </a:stretch>
        </p:blipFill>
        <p:spPr>
          <a:xfrm>
            <a:off x="307934" y="571480"/>
            <a:ext cx="3929089" cy="5259134"/>
          </a:xfrm>
        </p:spPr>
      </p:pic>
    </p:spTree>
    <p:extLst>
      <p:ext uri="{BB962C8B-B14F-4D97-AF65-F5344CB8AC3E}">
        <p14:creationId xmlns="" xmlns:p14="http://schemas.microsoft.com/office/powerpoint/2010/main" val="38725319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191122_131604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1985" r="1985"/>
          <a:stretch>
            <a:fillRect/>
          </a:stretch>
        </p:blipFill>
        <p:spPr>
          <a:xfrm>
            <a:off x="4308462" y="571480"/>
            <a:ext cx="3803935" cy="5281612"/>
          </a:xfrm>
        </p:spPr>
      </p:pic>
      <p:sp>
        <p:nvSpPr>
          <p:cNvPr id="11" name="Заголовок 2"/>
          <p:cNvSpPr txBox="1">
            <a:spLocks/>
          </p:cNvSpPr>
          <p:nvPr/>
        </p:nvSpPr>
        <p:spPr>
          <a:xfrm>
            <a:off x="736562" y="5929331"/>
            <a:ext cx="3590856" cy="7143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 descr="IMG_20191122_135901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11518" r="11518"/>
          <a:stretch>
            <a:fillRect/>
          </a:stretch>
        </p:blipFill>
        <p:spPr>
          <a:xfrm>
            <a:off x="8237552" y="571480"/>
            <a:ext cx="3714776" cy="5286392"/>
          </a:xfrm>
        </p:spPr>
      </p:pic>
      <p:sp>
        <p:nvSpPr>
          <p:cNvPr id="7" name="Прямоугольник 6"/>
          <p:cNvSpPr/>
          <p:nvPr/>
        </p:nvSpPr>
        <p:spPr>
          <a:xfrm>
            <a:off x="3445097" y="142852"/>
            <a:ext cx="52986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Трансформируемость среды воспитанниками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36497" y="5857892"/>
            <a:ext cx="3929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центров активности часто комбинируются.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237023" y="5929330"/>
            <a:ext cx="4071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Сюжетно-ролевая игра «Салон красоты».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237552" y="5929330"/>
            <a:ext cx="3857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«Неоформленных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материалов» - «Дом подружки».</a:t>
            </a:r>
            <a:endParaRPr lang="ru-RU" sz="1600" dirty="0"/>
          </a:p>
        </p:txBody>
      </p:sp>
      <p:pic>
        <p:nvPicPr>
          <p:cNvPr id="16" name="Рисунок 15" descr="IMG_20191122_134843.jpg"/>
          <p:cNvPicPr>
            <a:picLocks noGrp="1" noChangeAspect="1"/>
          </p:cNvPicPr>
          <p:nvPr>
            <p:ph type="pic" idx="1"/>
          </p:nvPr>
        </p:nvPicPr>
        <p:blipFill>
          <a:blip r:embed="rId5" cstate="print"/>
          <a:srcRect l="2965" r="2965"/>
          <a:stretch>
            <a:fillRect/>
          </a:stretch>
        </p:blipFill>
        <p:spPr>
          <a:xfrm>
            <a:off x="165100" y="500063"/>
            <a:ext cx="3978275" cy="5357829"/>
          </a:xfrm>
        </p:spPr>
      </p:pic>
    </p:spTree>
    <p:extLst>
      <p:ext uri="{BB962C8B-B14F-4D97-AF65-F5344CB8AC3E}">
        <p14:creationId xmlns="" xmlns:p14="http://schemas.microsoft.com/office/powerpoint/2010/main" val="38725319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94544" y="642918"/>
            <a:ext cx="4904524" cy="2857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1</a:t>
            </a:r>
            <a:r>
              <a:rPr lang="ru-RU" sz="2400" dirty="0" smtClean="0"/>
              <a:t>. Рабочий сектор.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51668" y="571480"/>
            <a:ext cx="5143536" cy="6215106"/>
          </a:xfrm>
        </p:spPr>
        <p:txBody>
          <a:bodyPr>
            <a:noAutofit/>
          </a:bodyPr>
          <a:lstStyle/>
          <a:p>
            <a:pPr marL="228600" lvl="0" indent="-228600"/>
            <a:endParaRPr lang="ru-RU" sz="900" dirty="0" smtClean="0">
              <a:cs typeface="Times New Roman" pitchFamily="18" charset="0"/>
            </a:endParaRPr>
          </a:p>
          <a:p>
            <a:pPr marL="228600" lvl="0" indent="-228600"/>
            <a:r>
              <a:rPr lang="ru-RU" sz="900" dirty="0" smtClean="0">
                <a:cs typeface="Times New Roman" pitchFamily="18" charset="0"/>
              </a:rPr>
              <a:t> </a:t>
            </a:r>
            <a:r>
              <a:rPr lang="ru-RU" sz="900" dirty="0" smtClean="0">
                <a:cs typeface="Times New Roman" pitchFamily="18" charset="0"/>
              </a:rPr>
              <a:t>1. Рабочий сектор содержит следующие центры: </a:t>
            </a:r>
            <a:r>
              <a:rPr lang="ru-RU" sz="900" dirty="0" smtClean="0"/>
              <a:t>«Центр опытно-экспериментальной деятельности», «Центр Живая – неживая природы», «Центр патриотического воспитания»,. «Центр «Конструирование -</a:t>
            </a:r>
            <a:r>
              <a:rPr lang="ru-RU" sz="900" dirty="0" err="1" smtClean="0"/>
              <a:t>Сенсорика</a:t>
            </a:r>
            <a:r>
              <a:rPr lang="ru-RU" sz="900" dirty="0" smtClean="0"/>
              <a:t>», «Центр « Математическое развитие» Наблюдение за игровым  пространством в секторе не затруднено, и организованно так, что достаточно места для осуществления одновременно нескольких форм активности различными группами воспитанников. В оформлении  присутствуют детские работы.</a:t>
            </a:r>
          </a:p>
          <a:p>
            <a:pPr marL="228600" lvl="0" indent="-228600"/>
            <a:r>
              <a:rPr lang="ru-RU" sz="900" dirty="0" smtClean="0">
                <a:cs typeface="Times New Roman" pitchFamily="18" charset="0"/>
              </a:rPr>
              <a:t>       «</a:t>
            </a:r>
            <a:r>
              <a:rPr lang="ru-RU" sz="900" dirty="0" smtClean="0"/>
              <a:t>Для исследовательской и опытно-экспериментальной деятельности</a:t>
            </a:r>
            <a:r>
              <a:rPr lang="ru-RU" sz="900" dirty="0" smtClean="0">
                <a:cs typeface="Times New Roman" pitchFamily="18" charset="0"/>
              </a:rPr>
              <a:t>» </a:t>
            </a:r>
            <a:r>
              <a:rPr lang="ru-RU" sz="900" dirty="0" smtClean="0"/>
              <a:t>имеется оборудование для проведения экспериментов и опытов: природные материалы; образцы тканей, металлов, древесины, пластмасс; вещества; стеклянные и пластиковые сосуды и ёмкости; приборы и инструменты для практических исследований; защитные халаты, шапочки, перчатки; картотека опытов и  экспериментов; настенные схемы; бланки для фиксирования результатов исследований., также здесь организованно место для безопасных игр с песком и водой, доступны разнообразные игрушки для этих игр (совки, воронки, формочки, плавучие и тонущие предметы) , а так же есть песочница с кинетическим песком и различными формочками</a:t>
            </a:r>
          </a:p>
          <a:p>
            <a:pPr marL="228600" lvl="0" indent="-228600"/>
            <a:r>
              <a:rPr lang="ru-RU" sz="900" dirty="0" smtClean="0"/>
              <a:t>        </a:t>
            </a:r>
            <a:r>
              <a:rPr lang="ru-RU" sz="900" dirty="0" smtClean="0">
                <a:cs typeface="Times New Roman" pitchFamily="18" charset="0"/>
              </a:rPr>
              <a:t> </a:t>
            </a:r>
            <a:r>
              <a:rPr lang="ru-RU" sz="900" dirty="0" smtClean="0"/>
              <a:t>В «Центр живой - неживой природы и опытно-экспериментальной деятельности» размещены  муляжи овощей и фруктов, фигуры животных, книги, наборы картинок с изображениями животных, птиц, насекомых, альбом «Времена года»,  коллекции природных минералов, семян деревьев и овощей, крупы. Оформлен  календарь природы, соответствующий возрасту детей.</a:t>
            </a:r>
          </a:p>
          <a:p>
            <a:pPr marL="228600" lvl="0" indent="-228600"/>
            <a:r>
              <a:rPr lang="ru-RU" sz="900" dirty="0" smtClean="0"/>
              <a:t>        В «Центре  патриотического воспитания», имеется  глобус, модель солнечной системы, дидактический  и методический материал и т. Д.</a:t>
            </a:r>
          </a:p>
          <a:p>
            <a:pPr marL="228600" lvl="0" indent="-228600"/>
            <a:r>
              <a:rPr lang="ru-RU" sz="900" dirty="0" smtClean="0"/>
              <a:t>        «Центр Конструирования». В свободном доступе  представлены наборы для конструирования : с разными механизмами скрепления, из разных материалов и разной величины для моделирования и конструирования (кубики пластмассовые и деревянные, </a:t>
            </a:r>
            <a:r>
              <a:rPr lang="en-US" sz="900" dirty="0" smtClean="0"/>
              <a:t>LEGO</a:t>
            </a:r>
            <a:r>
              <a:rPr lang="ru-RU" sz="900" dirty="0" smtClean="0"/>
              <a:t>, </a:t>
            </a:r>
            <a:r>
              <a:rPr lang="ru-RU" sz="900" dirty="0" err="1" smtClean="0"/>
              <a:t>пазлы</a:t>
            </a:r>
            <a:r>
              <a:rPr lang="ru-RU" sz="900" dirty="0" smtClean="0"/>
              <a:t> для магнитной доски и др.)</a:t>
            </a:r>
          </a:p>
          <a:p>
            <a:pPr marL="228600" lvl="0" indent="-228600"/>
            <a:r>
              <a:rPr lang="ru-RU" sz="900" dirty="0" smtClean="0"/>
              <a:t>       «Центр Математическое  развитие»  содержит плоскостные и объемные геометрические фигуры,  пособия  для изучения математических категорий (величина, вес,  объем, высота и др.), материалы для упражнения в  счете,, а также  математические планшеты, и прочие наглядные и дидактические материалы.</a:t>
            </a:r>
          </a:p>
          <a:p>
            <a:pPr marL="228600" lvl="0" indent="-228600"/>
            <a:r>
              <a:rPr lang="ru-RU" sz="1000" dirty="0" smtClean="0"/>
              <a:t> </a:t>
            </a:r>
            <a:endParaRPr lang="ru-RU" sz="1000" dirty="0">
              <a:solidFill>
                <a:srgbClr val="FFFF00"/>
              </a:solidFill>
            </a:endParaRPr>
          </a:p>
        </p:txBody>
      </p:sp>
      <p:pic>
        <p:nvPicPr>
          <p:cNvPr id="6" name="Рисунок 5" descr="IMG_20191122_123719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-1383" t="3440" r="-711"/>
          <a:stretch>
            <a:fillRect/>
          </a:stretch>
        </p:blipFill>
        <p:spPr>
          <a:xfrm>
            <a:off x="379372" y="1142984"/>
            <a:ext cx="6215106" cy="5429288"/>
          </a:xfrm>
        </p:spPr>
      </p:pic>
    </p:spTree>
    <p:extLst>
      <p:ext uri="{BB962C8B-B14F-4D97-AF65-F5344CB8AC3E}">
        <p14:creationId xmlns="" xmlns:p14="http://schemas.microsoft.com/office/powerpoint/2010/main" val="13896769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93620" y="6143645"/>
            <a:ext cx="4000528" cy="428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 Рабочий сектор «Центр Опытно-экспериментальной деятельности»</a:t>
            </a:r>
            <a:endParaRPr lang="ru-RU" sz="1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308990" y="6143644"/>
            <a:ext cx="3835464" cy="571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  Рабочий сектор «Центр живой – неживой природы».</a:t>
            </a:r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165586" y="6072206"/>
            <a:ext cx="4143404" cy="7275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2 Рабочий сектор (помещение для хранения раздаточного материала для познавательной деятельности). </a:t>
            </a:r>
            <a:endParaRPr lang="ru-RU" sz="18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 descr="IMG_20191122_124228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965" r="2965"/>
          <a:stretch>
            <a:fillRect/>
          </a:stretch>
        </p:blipFill>
        <p:spPr>
          <a:xfrm>
            <a:off x="165057" y="357166"/>
            <a:ext cx="3857653" cy="5572164"/>
          </a:xfrm>
        </p:spPr>
      </p:pic>
      <p:pic>
        <p:nvPicPr>
          <p:cNvPr id="18" name="Рисунок 17" descr="IMG_20191122_124240.jpg"/>
          <p:cNvPicPr>
            <a:picLocks noGrp="1" noChangeAspect="1"/>
          </p:cNvPicPr>
          <p:nvPr>
            <p:ph type="pic" idx="13"/>
          </p:nvPr>
        </p:nvPicPr>
        <p:blipFill>
          <a:blip r:embed="rId4" cstate="print"/>
          <a:srcRect l="23543" r="23543"/>
          <a:stretch>
            <a:fillRect/>
          </a:stretch>
        </p:blipFill>
        <p:spPr>
          <a:xfrm>
            <a:off x="4094163" y="357188"/>
            <a:ext cx="3978275" cy="5638800"/>
          </a:xfrm>
        </p:spPr>
      </p:pic>
      <p:pic>
        <p:nvPicPr>
          <p:cNvPr id="20" name="Рисунок 19" descr="IMG_20191122_124320.jpg"/>
          <p:cNvPicPr>
            <a:picLocks noGrp="1" noChangeAspect="1"/>
          </p:cNvPicPr>
          <p:nvPr>
            <p:ph type="pic" idx="10"/>
          </p:nvPr>
        </p:nvPicPr>
        <p:blipFill>
          <a:blip r:embed="rId5" cstate="print"/>
          <a:srcRect l="23543" r="23543"/>
          <a:stretch>
            <a:fillRect/>
          </a:stretch>
        </p:blipFill>
        <p:spPr>
          <a:xfrm>
            <a:off x="8211185" y="357166"/>
            <a:ext cx="3812581" cy="5638800"/>
          </a:xfrm>
        </p:spPr>
      </p:pic>
    </p:spTree>
    <p:extLst>
      <p:ext uri="{BB962C8B-B14F-4D97-AF65-F5344CB8AC3E}">
        <p14:creationId xmlns="" xmlns:p14="http://schemas.microsoft.com/office/powerpoint/2010/main" val="7473308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20191121_152447.jpg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rcRect l="2965" r="2965"/>
          <a:stretch>
            <a:fillRect/>
          </a:stretch>
        </p:blipFill>
        <p:spPr>
          <a:xfrm>
            <a:off x="165058" y="609600"/>
            <a:ext cx="3812582" cy="5638800"/>
          </a:xfrm>
        </p:spPr>
      </p:pic>
      <p:pic>
        <p:nvPicPr>
          <p:cNvPr id="13" name="Рисунок 12" descr="IMG_20191121_152437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3543" r="23543"/>
          <a:stretch>
            <a:fillRect/>
          </a:stretch>
        </p:blipFill>
        <p:spPr>
          <a:xfrm>
            <a:off x="4165586" y="642938"/>
            <a:ext cx="3835414" cy="5638800"/>
          </a:xfrm>
        </p:spPr>
      </p:pic>
      <p:pic>
        <p:nvPicPr>
          <p:cNvPr id="14" name="Рисунок 13" descr="IMG_20191121_152428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3005" r="3005"/>
          <a:stretch>
            <a:fillRect/>
          </a:stretch>
        </p:blipFill>
        <p:spPr>
          <a:xfrm>
            <a:off x="8210551" y="714356"/>
            <a:ext cx="3813216" cy="5572144"/>
          </a:xfrm>
        </p:spPr>
      </p:pic>
      <p:sp>
        <p:nvSpPr>
          <p:cNvPr id="5" name="Прямоугольник 4"/>
          <p:cNvSpPr/>
          <p:nvPr/>
        </p:nvSpPr>
        <p:spPr>
          <a:xfrm>
            <a:off x="4888986" y="71414"/>
            <a:ext cx="2410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22710" y="6357958"/>
            <a:ext cx="40005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1.4 Рабочий сектор  - центр  «Конструирование»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3620" y="6357958"/>
            <a:ext cx="3857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1.3 Рабочий сектор  - центр «Наследие культуры и социокультурные ценности».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37551" y="6357958"/>
            <a:ext cx="3951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 Рабочий сектор </a:t>
            </a:r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 «Математическое развитие».</a:t>
            </a:r>
            <a:endParaRPr lang="ru-RU" sz="12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3772" y="6072207"/>
            <a:ext cx="4392487" cy="571504"/>
          </a:xfrm>
        </p:spPr>
        <p:txBody>
          <a:bodyPr>
            <a:normAutofit/>
          </a:bodyPr>
          <a:lstStyle/>
          <a:p>
            <a:pPr algn="ctr"/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1.6. Рабочий сектор </a:t>
            </a:r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методическая литература педагога)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23040" y="6189040"/>
            <a:ext cx="4714908" cy="61244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1.7. Рабочий сектор </a:t>
            </a:r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(ИКТ для педагога)</a:t>
            </a: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BA101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rgbClr val="BA101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IMG_20191128_122507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965" r="2965"/>
          <a:stretch>
            <a:fillRect/>
          </a:stretch>
        </p:blipFill>
        <p:spPr>
          <a:xfrm>
            <a:off x="541338" y="473075"/>
            <a:ext cx="4767256" cy="5638800"/>
          </a:xfrm>
        </p:spPr>
      </p:pic>
      <p:pic>
        <p:nvPicPr>
          <p:cNvPr id="14" name="Рисунок 13" descr="IMG_20191128_122657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7229" t="34932" r="12048" b="9468"/>
          <a:stretch>
            <a:fillRect/>
          </a:stretch>
        </p:blipFill>
        <p:spPr>
          <a:xfrm>
            <a:off x="6451602" y="500043"/>
            <a:ext cx="4714908" cy="5572164"/>
          </a:xfrm>
        </p:spPr>
      </p:pic>
    </p:spTree>
    <p:extLst>
      <p:ext uri="{BB962C8B-B14F-4D97-AF65-F5344CB8AC3E}">
        <p14:creationId xmlns="" xmlns:p14="http://schemas.microsoft.com/office/powerpoint/2010/main" val="26644646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2248" y="142852"/>
            <a:ext cx="5786478" cy="3571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522248" y="357166"/>
            <a:ext cx="5929354" cy="571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51602" y="571480"/>
            <a:ext cx="5429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</p:txBody>
      </p:sp>
      <p:pic>
        <p:nvPicPr>
          <p:cNvPr id="16" name="Рисунок 15" descr="IMG_20191121_151129.jpg"/>
          <p:cNvPicPr>
            <a:picLocks noGrp="1" noChangeAspect="1"/>
          </p:cNvPicPr>
          <p:nvPr>
            <p:ph type="pic" idx="10"/>
          </p:nvPr>
        </p:nvPicPr>
        <p:blipFill>
          <a:blip r:embed="rId3" cstate="print"/>
          <a:srcRect l="4171" r="32718" b="29730"/>
          <a:stretch>
            <a:fillRect/>
          </a:stretch>
        </p:blipFill>
        <p:spPr>
          <a:xfrm>
            <a:off x="522248" y="1000108"/>
            <a:ext cx="5902664" cy="4929221"/>
          </a:xfrm>
        </p:spPr>
      </p:pic>
      <p:sp>
        <p:nvSpPr>
          <p:cNvPr id="8" name="Прямоугольник 7"/>
          <p:cNvSpPr/>
          <p:nvPr/>
        </p:nvSpPr>
        <p:spPr>
          <a:xfrm>
            <a:off x="6451602" y="357166"/>
            <a:ext cx="550072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2.Активный </a:t>
            </a:r>
            <a:r>
              <a:rPr lang="ru-RU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сектор содержит следующие центры: «</a:t>
            </a:r>
            <a:r>
              <a:rPr lang="ru-RU" sz="1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Гендерное</a:t>
            </a:r>
            <a:r>
              <a:rPr lang="ru-RU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воспитание» , «Физкультура и спорт»,  «Неоформленный материал», «Театрализация», «Мир звуков и музыки», «Сюжетно-ролевые игры», которые  обеспечивают двигательную, игровую (ролевые игры) и музыкально-театрализованную активность в соответствии  с ООП ДОУ и возрастом воспитанников</a:t>
            </a:r>
            <a:br>
              <a:rPr lang="ru-RU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В центре «</a:t>
            </a:r>
            <a:r>
              <a:rPr lang="ru-RU" sz="1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Гендерное</a:t>
            </a:r>
            <a:r>
              <a:rPr lang="ru-RU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воспитание» :зона  мальчиков, зона девочек, (представлены игрушки и атрибуты для игр мальчиков и девочек).</a:t>
            </a:r>
            <a:r>
              <a:rPr lang="ru-RU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endParaRPr lang="ru-RU" sz="12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В центре «Физкультура и спорт» размещено оборудование , способствующее развитию разнообразных  умений: набор мячей различной величины и из разного материала,  кегли, многофункциональные веревки, которые соединяются друг с другом, мешочки с песком, нетрадиционное оборудование – </a:t>
            </a:r>
            <a:r>
              <a:rPr lang="ru-RU" sz="1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коррегирующие</a:t>
            </a:r>
            <a:r>
              <a:rPr lang="ru-RU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дорожки.  Оборудование регулярно пополняется и меняется  по мере необходимости. </a:t>
            </a:r>
          </a:p>
          <a:p>
            <a:r>
              <a:rPr lang="ru-RU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Центр «Театрализация» наполнен атрибутами для театрализованной деятельности – ширма-занавес, декорации для инсценировок сказок, наборы кукольного и пальчикового театров, театр теней, маски и костюмы персонажей для детей ( в том числе изготовленными своими руками вместе с воспитанниками). </a:t>
            </a:r>
          </a:p>
          <a:p>
            <a:r>
              <a:rPr lang="ru-RU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Центр «Мир звуков и музыки»  наполнен  различными музыкальными  и шумовыми инструментами ( в том числе изготовленными своими руками вместе с воспитанниками). </a:t>
            </a:r>
          </a:p>
          <a:p>
            <a:r>
              <a:rPr lang="ru-RU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Центр «Дизайн студия» находится в центре для девочек.</a:t>
            </a:r>
          </a:p>
          <a:p>
            <a:r>
              <a:rPr lang="ru-RU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Для  «Центра Сюжетно- ролевых игр» отведена четко ограниченная часть помещения с пространством для игры  - «Магазин»,  «Дом моды», «Журналист»,«Кухня»,  «Дочки-матери» («Семья»), «»Салон красоты», «Больница», «Дорожное движение»,  «Строители», «Пожарные».  Отведено доступное для детей место для хранения реквизита к играм.  Наличие ширм обеспечивает  трансформируемость пространства. Игровые пространства наполнены атрибутами соответствующими  теме.</a:t>
            </a:r>
            <a:endParaRPr lang="ru-RU" sz="1200" dirty="0"/>
          </a:p>
        </p:txBody>
      </p:sp>
    </p:spTree>
    <p:extLst>
      <p:ext uri="{BB962C8B-B14F-4D97-AF65-F5344CB8AC3E}">
        <p14:creationId xmlns="" xmlns:p14="http://schemas.microsoft.com/office/powerpoint/2010/main" val="4956790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2093884" y="260648"/>
            <a:ext cx="8429684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</a:t>
            </a:r>
            <a:r>
              <a:rPr lang="ru-RU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 – центр «</a:t>
            </a:r>
            <a:r>
              <a:rPr lang="ru-RU" sz="18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Гендерное</a:t>
            </a:r>
            <a:r>
              <a:rPr lang="ru-RU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воспитание»</a:t>
            </a:r>
            <a:endParaRPr lang="ru-RU" sz="18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522248" y="5715016"/>
            <a:ext cx="4714908" cy="6429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dirty="0" smtClean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2.1  Центр  </a:t>
            </a: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мальчиков</a:t>
            </a: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16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6451603" y="5643578"/>
            <a:ext cx="5143536" cy="8745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dirty="0" smtClean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2.1 Центр </a:t>
            </a: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девочек</a:t>
            </a: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1600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IMG_20191121_151918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9059" r="22632" b="19059"/>
          <a:stretch>
            <a:fillRect/>
          </a:stretch>
        </p:blipFill>
        <p:spPr>
          <a:xfrm>
            <a:off x="665124" y="785794"/>
            <a:ext cx="4395813" cy="4875232"/>
          </a:xfrm>
        </p:spPr>
      </p:pic>
      <p:pic>
        <p:nvPicPr>
          <p:cNvPr id="12" name="Рисунок 11" descr="IMG_20191121_152303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13060" r="13060"/>
          <a:stretch>
            <a:fillRect/>
          </a:stretch>
        </p:blipFill>
        <p:spPr>
          <a:xfrm>
            <a:off x="6523040" y="857232"/>
            <a:ext cx="4714875" cy="4786312"/>
          </a:xfrm>
        </p:spPr>
      </p:pic>
    </p:spTree>
    <p:extLst>
      <p:ext uri="{BB962C8B-B14F-4D97-AF65-F5344CB8AC3E}">
        <p14:creationId xmlns="" xmlns:p14="http://schemas.microsoft.com/office/powerpoint/2010/main" val="38017772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0810" y="6143644"/>
            <a:ext cx="3857652" cy="571504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2.2 Активный </a:t>
            </a:r>
            <a:r>
              <a:rPr lang="ru-RU" sz="16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 </a:t>
            </a: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центр  </a:t>
            </a:r>
            <a:b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«Физкультура и спорт»</a:t>
            </a:r>
            <a:b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65652" y="6000768"/>
            <a:ext cx="3571900" cy="64294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2.3 Активный сектор  - центр «Театрализации».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142852"/>
            <a:ext cx="4060501" cy="2541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IMG_20191121_151959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3318" r="14161"/>
          <a:stretch>
            <a:fillRect/>
          </a:stretch>
        </p:blipFill>
        <p:spPr>
          <a:xfrm>
            <a:off x="236496" y="928670"/>
            <a:ext cx="4000528" cy="5062551"/>
          </a:xfrm>
        </p:spPr>
      </p:pic>
      <p:pic>
        <p:nvPicPr>
          <p:cNvPr id="9" name="Рисунок 8" descr="IMG_20191121_152134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15405" t="1267" r="5302" b="3716"/>
          <a:stretch>
            <a:fillRect/>
          </a:stretch>
        </p:blipFill>
        <p:spPr>
          <a:xfrm>
            <a:off x="4594214" y="928670"/>
            <a:ext cx="3571900" cy="5000660"/>
          </a:xfrm>
        </p:spPr>
      </p:pic>
      <p:pic>
        <p:nvPicPr>
          <p:cNvPr id="10" name="Рисунок 9" descr="IMG_20191121_152145.jpg"/>
          <p:cNvPicPr>
            <a:picLocks noChangeAspect="1"/>
          </p:cNvPicPr>
          <p:nvPr/>
        </p:nvPicPr>
        <p:blipFill>
          <a:blip r:embed="rId5" cstate="print"/>
          <a:srcRect l="2965" t="7602" r="13498" b="-85"/>
          <a:stretch>
            <a:fillRect/>
          </a:stretch>
        </p:blipFill>
        <p:spPr>
          <a:xfrm>
            <a:off x="8380429" y="1000108"/>
            <a:ext cx="3571900" cy="492922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</p:pic>
      <p:sp>
        <p:nvSpPr>
          <p:cNvPr id="11" name="Прямоугольник 10"/>
          <p:cNvSpPr/>
          <p:nvPr/>
        </p:nvSpPr>
        <p:spPr>
          <a:xfrm flipH="1">
            <a:off x="8737618" y="6072205"/>
            <a:ext cx="30003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2.4 Активный сектор  -  центр «Мир звуков и музыки».</a:t>
            </a:r>
            <a:r>
              <a:rPr lang="ru-RU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61106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uationAlbum_16x9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11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6313D3F-4C96-479C-A8EF-55F4C04482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Альбом для фотографий с выпускного вечера с черным фоном (широкоэкранный формат)</Template>
  <TotalTime>0</TotalTime>
  <Words>1418</Words>
  <Application>Microsoft Office PowerPoint</Application>
  <PresentationFormat>Произвольный</PresentationFormat>
  <Paragraphs>152</Paragraphs>
  <Slides>23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GraduationAlbum_16x9</vt:lpstr>
      <vt:lpstr>Дети дошкольного возраста  6 - 7 лет Образовательное событие  «Мир вокруг нас.» </vt:lpstr>
      <vt:lpstr>Вход в группу, нижняя левая точка</vt:lpstr>
      <vt:lpstr>          1. Рабочий сектор.</vt:lpstr>
      <vt:lpstr>Слайд 4</vt:lpstr>
      <vt:lpstr>Слайд 5</vt:lpstr>
      <vt:lpstr>1.6. Рабочий сектор  (методическая литература педагога)</vt:lpstr>
      <vt:lpstr>    </vt:lpstr>
      <vt:lpstr>Слайд 8</vt:lpstr>
      <vt:lpstr>           2.2 Активный сектор  - центр   «Физкультура и спорт»  </vt:lpstr>
      <vt:lpstr>Слайд 10</vt:lpstr>
      <vt:lpstr> 2.8 Активный сектор – сюжетно-ролевая игра «Дорожное движение».</vt:lpstr>
      <vt:lpstr>    </vt:lpstr>
      <vt:lpstr>Слайд 13</vt:lpstr>
      <vt:lpstr>Слайд 14</vt:lpstr>
      <vt:lpstr>    </vt:lpstr>
      <vt:lpstr>Слайд 16</vt:lpstr>
      <vt:lpstr>Слайд 17</vt:lpstr>
      <vt:lpstr>Слайд 18</vt:lpstr>
      <vt:lpstr>Слайд 19</vt:lpstr>
      <vt:lpstr>Трансформируемость среды воспитанниками в рамках образовательного события.</vt:lpstr>
      <vt:lpstr> </vt:lpstr>
      <vt:lpstr>Слайд 22</vt:lpstr>
      <vt:lpstr>Слайд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2018-04-22T15:15:56Z</dcterms:created>
  <dcterms:modified xsi:type="dcterms:W3CDTF">2020-02-06T06:38:10Z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TC028133329991</vt:lpwstr>
  </property>
</Properties>
</file>